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64" r:id="rId3"/>
    <p:sldId id="298" r:id="rId4"/>
    <p:sldId id="299" r:id="rId5"/>
    <p:sldId id="260" r:id="rId6"/>
    <p:sldId id="263" r:id="rId7"/>
    <p:sldId id="368" r:id="rId8"/>
    <p:sldId id="268" r:id="rId9"/>
    <p:sldId id="367" r:id="rId10"/>
    <p:sldId id="276" r:id="rId11"/>
    <p:sldId id="289" r:id="rId12"/>
    <p:sldId id="257" r:id="rId13"/>
    <p:sldId id="265" r:id="rId14"/>
    <p:sldId id="266"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teve Johnso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69"/>
    <p:restoredTop sz="75315" autoAdjust="0"/>
  </p:normalViewPr>
  <p:slideViewPr>
    <p:cSldViewPr>
      <p:cViewPr varScale="1">
        <p:scale>
          <a:sx n="87" d="100"/>
          <a:sy n="87" d="100"/>
        </p:scale>
        <p:origin x="2264" y="19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jpg>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F7674F3-9DC4-4068-967B-D7476868FA91}" type="datetimeFigureOut">
              <a:rPr lang="en-US" smtClean="0"/>
              <a:t>6/2/19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247E0BC-2FBF-499C-9C44-B05899882E66}" type="slidenum">
              <a:rPr lang="en-US" smtClean="0"/>
              <a:t>‹#›</a:t>
            </a:fld>
            <a:endParaRPr lang="en-US"/>
          </a:p>
        </p:txBody>
      </p:sp>
    </p:spTree>
    <p:extLst>
      <p:ext uri="{BB962C8B-B14F-4D97-AF65-F5344CB8AC3E}">
        <p14:creationId xmlns:p14="http://schemas.microsoft.com/office/powerpoint/2010/main" val="2746399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word is Science, not Data</a:t>
            </a:r>
          </a:p>
          <a:p>
            <a:r>
              <a:rPr lang="en-US" dirty="0"/>
              <a:t>Data Scientist – buzzword, formerly data analyst, business intelligence, predictive modeling and statistics</a:t>
            </a:r>
          </a:p>
        </p:txBody>
      </p:sp>
      <p:sp>
        <p:nvSpPr>
          <p:cNvPr id="4" name="Slide Number Placeholder 3"/>
          <p:cNvSpPr>
            <a:spLocks noGrp="1"/>
          </p:cNvSpPr>
          <p:nvPr>
            <p:ph type="sldNum" sz="quarter" idx="5"/>
          </p:nvPr>
        </p:nvSpPr>
        <p:spPr/>
        <p:txBody>
          <a:bodyPr/>
          <a:lstStyle/>
          <a:p>
            <a:fld id="{6247E0BC-2FBF-499C-9C44-B05899882E66}" type="slidenum">
              <a:rPr lang="en-US" smtClean="0"/>
              <a:t>2</a:t>
            </a:fld>
            <a:endParaRPr lang="en-US"/>
          </a:p>
        </p:txBody>
      </p:sp>
    </p:spTree>
    <p:extLst>
      <p:ext uri="{BB962C8B-B14F-4D97-AF65-F5344CB8AC3E}">
        <p14:creationId xmlns:p14="http://schemas.microsoft.com/office/powerpoint/2010/main" val="1301112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Veracity – data quality, missing data, longitudinal (EHR)</a:t>
            </a:r>
          </a:p>
          <a:p>
            <a:r>
              <a:rPr lang="en-US" dirty="0"/>
              <a:t>Value – can we do something with it?  Actionable?</a:t>
            </a:r>
          </a:p>
        </p:txBody>
      </p:sp>
      <p:sp>
        <p:nvSpPr>
          <p:cNvPr id="4" name="Slide Number Placeholder 3"/>
          <p:cNvSpPr>
            <a:spLocks noGrp="1"/>
          </p:cNvSpPr>
          <p:nvPr>
            <p:ph type="sldNum" sz="quarter" idx="5"/>
          </p:nvPr>
        </p:nvSpPr>
        <p:spPr/>
        <p:txBody>
          <a:bodyPr/>
          <a:lstStyle/>
          <a:p>
            <a:fld id="{6247E0BC-2FBF-499C-9C44-B05899882E66}" type="slidenum">
              <a:rPr lang="en-US" smtClean="0"/>
              <a:t>3</a:t>
            </a:fld>
            <a:endParaRPr lang="en-US"/>
          </a:p>
        </p:txBody>
      </p:sp>
    </p:spTree>
    <p:extLst>
      <p:ext uri="{BB962C8B-B14F-4D97-AF65-F5344CB8AC3E}">
        <p14:creationId xmlns:p14="http://schemas.microsoft.com/office/powerpoint/2010/main" val="3192829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Veracity – data quality, missing data, longitudinal (EHR)</a:t>
            </a:r>
          </a:p>
          <a:p>
            <a:r>
              <a:rPr lang="en-US" dirty="0"/>
              <a:t>Value – can we do something with it?  Actionable?</a:t>
            </a:r>
          </a:p>
        </p:txBody>
      </p:sp>
      <p:sp>
        <p:nvSpPr>
          <p:cNvPr id="4" name="Slide Number Placeholder 3"/>
          <p:cNvSpPr>
            <a:spLocks noGrp="1"/>
          </p:cNvSpPr>
          <p:nvPr>
            <p:ph type="sldNum" sz="quarter" idx="5"/>
          </p:nvPr>
        </p:nvSpPr>
        <p:spPr/>
        <p:txBody>
          <a:bodyPr/>
          <a:lstStyle/>
          <a:p>
            <a:fld id="{6247E0BC-2FBF-499C-9C44-B05899882E66}" type="slidenum">
              <a:rPr lang="en-US" smtClean="0"/>
              <a:t>4</a:t>
            </a:fld>
            <a:endParaRPr lang="en-US"/>
          </a:p>
        </p:txBody>
      </p:sp>
    </p:spTree>
    <p:extLst>
      <p:ext uri="{BB962C8B-B14F-4D97-AF65-F5344CB8AC3E}">
        <p14:creationId xmlns:p14="http://schemas.microsoft.com/office/powerpoint/2010/main" val="167253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Data has been a huge success in many areas introducing a new scientific paradigm, such as in Google and Facebook. Decision support and client preferences predictions are common features of this use</a:t>
            </a:r>
          </a:p>
          <a:p>
            <a:r>
              <a:rPr lang="en-US" dirty="0"/>
              <a:t>In Health care, EHR adoption made this possibility feasible, due to the amount, granularity and real-time data.</a:t>
            </a:r>
          </a:p>
          <a:p>
            <a:r>
              <a:rPr lang="en-US" dirty="0"/>
              <a:t>Using EHR for data science provides expectations that we can enable precision medicine that focus on improving care over time with interventions at the point of care, as versioned by the Learning Health System</a:t>
            </a:r>
          </a:p>
        </p:txBody>
      </p:sp>
      <p:sp>
        <p:nvSpPr>
          <p:cNvPr id="4" name="Slide Number Placeholder 3"/>
          <p:cNvSpPr>
            <a:spLocks noGrp="1"/>
          </p:cNvSpPr>
          <p:nvPr>
            <p:ph type="sldNum" sz="quarter" idx="5"/>
          </p:nvPr>
        </p:nvSpPr>
        <p:spPr/>
        <p:txBody>
          <a:bodyPr/>
          <a:lstStyle/>
          <a:p>
            <a:fld id="{308924ED-CC40-4117-808E-2ACD4BE803C3}" type="slidenum">
              <a:rPr lang="en-US" smtClean="0"/>
              <a:t>5</a:t>
            </a:fld>
            <a:endParaRPr lang="en-US"/>
          </a:p>
        </p:txBody>
      </p:sp>
    </p:spTree>
    <p:extLst>
      <p:ext uri="{BB962C8B-B14F-4D97-AF65-F5344CB8AC3E}">
        <p14:creationId xmlns:p14="http://schemas.microsoft.com/office/powerpoint/2010/main" val="27505076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broad comparison between data science in Typical Applications, such as google and </a:t>
            </a:r>
            <a:r>
              <a:rPr lang="en-US" dirty="0" err="1"/>
              <a:t>facebook</a:t>
            </a:r>
            <a:r>
              <a:rPr lang="en-US" dirty="0"/>
              <a:t>, and Healthcare</a:t>
            </a:r>
          </a:p>
          <a:p>
            <a:r>
              <a:rPr lang="en-US" dirty="0"/>
              <a:t>Describe Typical Application, then Healthcare</a:t>
            </a:r>
          </a:p>
        </p:txBody>
      </p:sp>
      <p:sp>
        <p:nvSpPr>
          <p:cNvPr id="4" name="Slide Number Placeholder 3"/>
          <p:cNvSpPr>
            <a:spLocks noGrp="1"/>
          </p:cNvSpPr>
          <p:nvPr>
            <p:ph type="sldNum" sz="quarter" idx="5"/>
          </p:nvPr>
        </p:nvSpPr>
        <p:spPr/>
        <p:txBody>
          <a:bodyPr/>
          <a:lstStyle/>
          <a:p>
            <a:fld id="{308924ED-CC40-4117-808E-2ACD4BE803C3}" type="slidenum">
              <a:rPr lang="en-US" smtClean="0"/>
              <a:t>6</a:t>
            </a:fld>
            <a:endParaRPr lang="en-US"/>
          </a:p>
        </p:txBody>
      </p:sp>
    </p:spTree>
    <p:extLst>
      <p:ext uri="{BB962C8B-B14F-4D97-AF65-F5344CB8AC3E}">
        <p14:creationId xmlns:p14="http://schemas.microsoft.com/office/powerpoint/2010/main" val="1759674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8924ED-CC40-4117-808E-2ACD4BE803C3}" type="slidenum">
              <a:rPr lang="en-US" smtClean="0"/>
              <a:t>7</a:t>
            </a:fld>
            <a:endParaRPr lang="en-US"/>
          </a:p>
        </p:txBody>
      </p:sp>
    </p:spTree>
    <p:extLst>
      <p:ext uri="{BB962C8B-B14F-4D97-AF65-F5344CB8AC3E}">
        <p14:creationId xmlns:p14="http://schemas.microsoft.com/office/powerpoint/2010/main" val="26234198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Examples: computer science students seeing vitals as simply numbers, not their meaning</a:t>
            </a:r>
          </a:p>
        </p:txBody>
      </p:sp>
      <p:sp>
        <p:nvSpPr>
          <p:cNvPr id="4" name="Slide Number Placeholder 3"/>
          <p:cNvSpPr>
            <a:spLocks noGrp="1"/>
          </p:cNvSpPr>
          <p:nvPr>
            <p:ph type="sldNum" sz="quarter" idx="5"/>
          </p:nvPr>
        </p:nvSpPr>
        <p:spPr/>
        <p:txBody>
          <a:bodyPr/>
          <a:lstStyle/>
          <a:p>
            <a:fld id="{6247E0BC-2FBF-499C-9C44-B05899882E66}" type="slidenum">
              <a:rPr lang="en-US" smtClean="0"/>
              <a:t>8</a:t>
            </a:fld>
            <a:endParaRPr lang="en-US"/>
          </a:p>
        </p:txBody>
      </p:sp>
    </p:spTree>
    <p:extLst>
      <p:ext uri="{BB962C8B-B14F-4D97-AF65-F5344CB8AC3E}">
        <p14:creationId xmlns:p14="http://schemas.microsoft.com/office/powerpoint/2010/main" val="4226977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just extract knowledge from big data does not provides the opportunity for enabling precision medicine, implementation and the learning health system.</a:t>
            </a:r>
          </a:p>
          <a:p>
            <a:r>
              <a:rPr lang="en-US" dirty="0"/>
              <a:t>This knowledge needs in way be applied to make clinical improvements. </a:t>
            </a:r>
          </a:p>
          <a:p>
            <a:r>
              <a:rPr lang="en-US" dirty="0"/>
              <a:t>To achieve that, substantially more data is needed than we used to before and technologies that can manage this amount and type of data.</a:t>
            </a:r>
          </a:p>
          <a:p>
            <a:r>
              <a:rPr lang="en-US" dirty="0"/>
              <a:t>Then we can extract more complex novel knowledge and even entire new kind of knowledge not known so far.</a:t>
            </a:r>
          </a:p>
          <a:p>
            <a:r>
              <a:rPr lang="en-US" dirty="0"/>
              <a:t>But how can we fit clinical data science into the framework of modern applied clinical data science to achieve these premises?</a:t>
            </a:r>
          </a:p>
          <a:p>
            <a:r>
              <a:rPr lang="en-US" dirty="0"/>
              <a:t>We propose a model that we have been working on both directions, theoretically and in a hands-on format, to generate, educate and inform applied data science.</a:t>
            </a:r>
          </a:p>
        </p:txBody>
      </p:sp>
      <p:sp>
        <p:nvSpPr>
          <p:cNvPr id="4" name="Slide Number Placeholder 3"/>
          <p:cNvSpPr>
            <a:spLocks noGrp="1"/>
          </p:cNvSpPr>
          <p:nvPr>
            <p:ph type="sldNum" sz="quarter" idx="5"/>
          </p:nvPr>
        </p:nvSpPr>
        <p:spPr/>
        <p:txBody>
          <a:bodyPr/>
          <a:lstStyle/>
          <a:p>
            <a:fld id="{308924ED-CC40-4117-808E-2ACD4BE803C3}" type="slidenum">
              <a:rPr lang="en-US" smtClean="0"/>
              <a:t>9</a:t>
            </a:fld>
            <a:endParaRPr lang="en-US"/>
          </a:p>
        </p:txBody>
      </p:sp>
    </p:spTree>
    <p:extLst>
      <p:ext uri="{BB962C8B-B14F-4D97-AF65-F5344CB8AC3E}">
        <p14:creationId xmlns:p14="http://schemas.microsoft.com/office/powerpoint/2010/main" val="371940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a:t>
            </a:r>
          </a:p>
        </p:txBody>
      </p:sp>
      <p:sp>
        <p:nvSpPr>
          <p:cNvPr id="4" name="Slide Number Placeholder 3"/>
          <p:cNvSpPr>
            <a:spLocks noGrp="1"/>
          </p:cNvSpPr>
          <p:nvPr>
            <p:ph type="sldNum" sz="quarter" idx="5"/>
          </p:nvPr>
        </p:nvSpPr>
        <p:spPr/>
        <p:txBody>
          <a:bodyPr/>
          <a:lstStyle/>
          <a:p>
            <a:fld id="{6247E0BC-2FBF-499C-9C44-B05899882E66}" type="slidenum">
              <a:rPr lang="en-US" smtClean="0"/>
              <a:t>14</a:t>
            </a:fld>
            <a:endParaRPr lang="en-US"/>
          </a:p>
        </p:txBody>
      </p:sp>
    </p:spTree>
    <p:extLst>
      <p:ext uri="{BB962C8B-B14F-4D97-AF65-F5344CB8AC3E}">
        <p14:creationId xmlns:p14="http://schemas.microsoft.com/office/powerpoint/2010/main" val="4206365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A94B2AE-ABBF-4EF3-B6E6-4F6A223BE01C}"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124728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4B2AE-ABBF-4EF3-B6E6-4F6A223BE01C}"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21078912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4B2AE-ABBF-4EF3-B6E6-4F6A223BE01C}"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3081423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94B2AE-ABBF-4EF3-B6E6-4F6A223BE01C}"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122187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A94B2AE-ABBF-4EF3-B6E6-4F6A223BE01C}" type="datetimeFigureOut">
              <a:rPr lang="en-US" smtClean="0"/>
              <a:t>6/2/19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1377013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A94B2AE-ABBF-4EF3-B6E6-4F6A223BE01C}"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1901087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94B2AE-ABBF-4EF3-B6E6-4F6A223BE01C}" type="datetimeFigureOut">
              <a:rPr lang="en-US" smtClean="0"/>
              <a:t>6/2/19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3532567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2A94B2AE-ABBF-4EF3-B6E6-4F6A223BE01C}" type="datetimeFigureOut">
              <a:rPr lang="en-US" smtClean="0"/>
              <a:t>6/2/19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402988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94B2AE-ABBF-4EF3-B6E6-4F6A223BE01C}" type="datetimeFigureOut">
              <a:rPr lang="en-US" smtClean="0"/>
              <a:t>6/2/19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1772123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94B2AE-ABBF-4EF3-B6E6-4F6A223BE01C}"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2873750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A94B2AE-ABBF-4EF3-B6E6-4F6A223BE01C}" type="datetimeFigureOut">
              <a:rPr lang="en-US" smtClean="0"/>
              <a:t>6/2/19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F65EA50-2D74-4A1A-9943-FBF5597BDF31}" type="slidenum">
              <a:rPr lang="en-US" smtClean="0"/>
              <a:t>‹#›</a:t>
            </a:fld>
            <a:endParaRPr lang="en-US"/>
          </a:p>
        </p:txBody>
      </p:sp>
    </p:spTree>
    <p:extLst>
      <p:ext uri="{BB962C8B-B14F-4D97-AF65-F5344CB8AC3E}">
        <p14:creationId xmlns:p14="http://schemas.microsoft.com/office/powerpoint/2010/main" val="4047087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94B2AE-ABBF-4EF3-B6E6-4F6A223BE01C}" type="datetimeFigureOut">
              <a:rPr lang="en-US" smtClean="0"/>
              <a:t>6/2/19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65EA50-2D74-4A1A-9943-FBF5597BDF31}" type="slidenum">
              <a:rPr lang="en-US" smtClean="0"/>
              <a:t>‹#›</a:t>
            </a:fld>
            <a:endParaRPr lang="en-US"/>
          </a:p>
        </p:txBody>
      </p:sp>
    </p:spTree>
    <p:extLst>
      <p:ext uri="{BB962C8B-B14F-4D97-AF65-F5344CB8AC3E}">
        <p14:creationId xmlns:p14="http://schemas.microsoft.com/office/powerpoint/2010/main" val="24119338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towardsdatascience.com/the-most-in-demand-skills-for-data-scientists-4a4a8db896db" TargetMode="Externa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cacm.acm.org/magazines/2013/12/169933-data-science-and-prediction/fulltext"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doi.org/10.1145%2F2500499" TargetMode="External"/><Relationship Id="rId4" Type="http://schemas.openxmlformats.org/officeDocument/2006/relationships/hyperlink" Target="https://en.wikipedia.org/wiki/Digital_object_identifier"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theguardian.com/technology/2018/oct/10/amazon-hiring-ai-gender-bias-recruiting-engine"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Welcome to Data Science</a:t>
            </a:r>
          </a:p>
        </p:txBody>
      </p:sp>
      <p:sp>
        <p:nvSpPr>
          <p:cNvPr id="3" name="Subtitle 2"/>
          <p:cNvSpPr>
            <a:spLocks noGrp="1"/>
          </p:cNvSpPr>
          <p:nvPr>
            <p:ph type="subTitle" idx="1"/>
          </p:nvPr>
        </p:nvSpPr>
        <p:spPr/>
        <p:txBody>
          <a:bodyPr>
            <a:normAutofit lnSpcReduction="10000"/>
          </a:bodyPr>
          <a:lstStyle/>
          <a:p>
            <a:r>
              <a:rPr lang="en-US" sz="1600" dirty="0" err="1">
                <a:solidFill>
                  <a:schemeClr val="tx1"/>
                </a:solidFill>
              </a:rPr>
              <a:t>Lisiane</a:t>
            </a:r>
            <a:r>
              <a:rPr lang="en-US" sz="1600" dirty="0">
                <a:solidFill>
                  <a:schemeClr val="tx1"/>
                </a:solidFill>
              </a:rPr>
              <a:t> </a:t>
            </a:r>
            <a:r>
              <a:rPr lang="en-US" sz="1600" dirty="0" err="1">
                <a:solidFill>
                  <a:schemeClr val="tx1"/>
                </a:solidFill>
              </a:rPr>
              <a:t>Pruinelli</a:t>
            </a:r>
            <a:r>
              <a:rPr lang="en-US" sz="1600" dirty="0">
                <a:solidFill>
                  <a:schemeClr val="tx1"/>
                </a:solidFill>
              </a:rPr>
              <a:t>, PhD, RN, Assistant Professor, University of Minnesota School of Nursing</a:t>
            </a:r>
          </a:p>
          <a:p>
            <a:endParaRPr lang="en-US" sz="1600" dirty="0">
              <a:solidFill>
                <a:schemeClr val="tx1"/>
              </a:solidFill>
            </a:endParaRPr>
          </a:p>
          <a:p>
            <a:r>
              <a:rPr lang="en-US" sz="1600" dirty="0">
                <a:solidFill>
                  <a:schemeClr val="tx1"/>
                </a:solidFill>
              </a:rPr>
              <a:t>Steve Johnson, PhD, Assistant Professor, Institute for Health Informatics, University of Minnesota</a:t>
            </a:r>
          </a:p>
          <a:p>
            <a:endParaRPr lang="en-US" sz="1000" dirty="0">
              <a:solidFill>
                <a:schemeClr val="tx1"/>
              </a:solidFill>
            </a:endParaRPr>
          </a:p>
          <a:p>
            <a:r>
              <a:rPr lang="en-US" sz="1400" dirty="0">
                <a:solidFill>
                  <a:schemeClr val="tx1"/>
                </a:solidFill>
              </a:rPr>
              <a:t>June 2019</a:t>
            </a:r>
          </a:p>
        </p:txBody>
      </p:sp>
    </p:spTree>
    <p:extLst>
      <p:ext uri="{BB962C8B-B14F-4D97-AF65-F5344CB8AC3E}">
        <p14:creationId xmlns:p14="http://schemas.microsoft.com/office/powerpoint/2010/main" val="3855804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9D1D5-B845-F94F-BB6C-C494680FDBFB}"/>
              </a:ext>
            </a:extLst>
          </p:cNvPr>
          <p:cNvSpPr>
            <a:spLocks noGrp="1"/>
          </p:cNvSpPr>
          <p:nvPr>
            <p:ph type="title"/>
          </p:nvPr>
        </p:nvSpPr>
        <p:spPr/>
        <p:txBody>
          <a:bodyPr/>
          <a:lstStyle/>
          <a:p>
            <a:pPr algn="l"/>
            <a:r>
              <a:rPr lang="en-US" dirty="0"/>
              <a:t>Skills</a:t>
            </a:r>
          </a:p>
        </p:txBody>
      </p:sp>
      <p:pic>
        <p:nvPicPr>
          <p:cNvPr id="4" name="Picture 3">
            <a:extLst>
              <a:ext uri="{FF2B5EF4-FFF2-40B4-BE49-F238E27FC236}">
                <a16:creationId xmlns:a16="http://schemas.microsoft.com/office/drawing/2014/main" id="{E4984CC3-2E64-1F49-969B-3ED2CF886C9A}"/>
              </a:ext>
            </a:extLst>
          </p:cNvPr>
          <p:cNvPicPr>
            <a:picLocks noChangeAspect="1"/>
          </p:cNvPicPr>
          <p:nvPr/>
        </p:nvPicPr>
        <p:blipFill>
          <a:blip r:embed="rId2"/>
          <a:stretch>
            <a:fillRect/>
          </a:stretch>
        </p:blipFill>
        <p:spPr>
          <a:xfrm>
            <a:off x="1261475" y="1399893"/>
            <a:ext cx="6621049" cy="4256389"/>
          </a:xfrm>
          <a:prstGeom prst="rect">
            <a:avLst/>
          </a:prstGeom>
        </p:spPr>
      </p:pic>
      <p:sp>
        <p:nvSpPr>
          <p:cNvPr id="5" name="TextBox 4">
            <a:extLst>
              <a:ext uri="{FF2B5EF4-FFF2-40B4-BE49-F238E27FC236}">
                <a16:creationId xmlns:a16="http://schemas.microsoft.com/office/drawing/2014/main" id="{8C193C96-FF65-7F48-A27A-72B1E0208714}"/>
              </a:ext>
            </a:extLst>
          </p:cNvPr>
          <p:cNvSpPr txBox="1"/>
          <p:nvPr/>
        </p:nvSpPr>
        <p:spPr>
          <a:xfrm>
            <a:off x="381000" y="5791200"/>
            <a:ext cx="7772400" cy="307777"/>
          </a:xfrm>
          <a:prstGeom prst="rect">
            <a:avLst/>
          </a:prstGeom>
          <a:noFill/>
        </p:spPr>
        <p:txBody>
          <a:bodyPr wrap="square" rtlCol="0">
            <a:spAutoFit/>
          </a:bodyPr>
          <a:lstStyle/>
          <a:p>
            <a:r>
              <a:rPr lang="en-US" sz="1400" dirty="0"/>
              <a:t>Source: </a:t>
            </a:r>
            <a:r>
              <a:rPr lang="en-US" sz="1400" dirty="0">
                <a:hlinkClick r:id="rId3"/>
              </a:rPr>
              <a:t>https://towardsdatascience.com/the-most-in-demand-skills-for-data-scientists-4a4a8db896db</a:t>
            </a:r>
            <a:endParaRPr lang="en-US" sz="1400" dirty="0"/>
          </a:p>
        </p:txBody>
      </p:sp>
    </p:spTree>
    <p:extLst>
      <p:ext uri="{BB962C8B-B14F-4D97-AF65-F5344CB8AC3E}">
        <p14:creationId xmlns:p14="http://schemas.microsoft.com/office/powerpoint/2010/main" val="82127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1336AE-E96E-1F4A-A205-2763BA45CC0F}"/>
              </a:ext>
            </a:extLst>
          </p:cNvPr>
          <p:cNvSpPr>
            <a:spLocks noGrp="1"/>
          </p:cNvSpPr>
          <p:nvPr>
            <p:ph type="title"/>
          </p:nvPr>
        </p:nvSpPr>
        <p:spPr/>
        <p:txBody>
          <a:bodyPr/>
          <a:lstStyle/>
          <a:p>
            <a:endParaRPr lang="en-US"/>
          </a:p>
        </p:txBody>
      </p:sp>
      <p:pic>
        <p:nvPicPr>
          <p:cNvPr id="4" name="Picture 3">
            <a:extLst>
              <a:ext uri="{FF2B5EF4-FFF2-40B4-BE49-F238E27FC236}">
                <a16:creationId xmlns:a16="http://schemas.microsoft.com/office/drawing/2014/main" id="{CDFED4EE-960E-8349-B5F9-A1548C426445}"/>
              </a:ext>
            </a:extLst>
          </p:cNvPr>
          <p:cNvPicPr>
            <a:picLocks noChangeAspect="1"/>
          </p:cNvPicPr>
          <p:nvPr/>
        </p:nvPicPr>
        <p:blipFill>
          <a:blip r:embed="rId2"/>
          <a:stretch>
            <a:fillRect/>
          </a:stretch>
        </p:blipFill>
        <p:spPr>
          <a:xfrm>
            <a:off x="1990741" y="495300"/>
            <a:ext cx="5162518" cy="5867400"/>
          </a:xfrm>
          <a:prstGeom prst="rect">
            <a:avLst/>
          </a:prstGeom>
        </p:spPr>
      </p:pic>
    </p:spTree>
    <p:extLst>
      <p:ext uri="{BB962C8B-B14F-4D97-AF65-F5344CB8AC3E}">
        <p14:creationId xmlns:p14="http://schemas.microsoft.com/office/powerpoint/2010/main" val="11840960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pPr algn="l"/>
            <a:r>
              <a:rPr lang="en-US" dirty="0"/>
              <a:t>Statistics</a:t>
            </a:r>
          </a:p>
        </p:txBody>
      </p:sp>
      <p:sp>
        <p:nvSpPr>
          <p:cNvPr id="3" name="Content Placeholder 2"/>
          <p:cNvSpPr>
            <a:spLocks noGrp="1"/>
          </p:cNvSpPr>
          <p:nvPr>
            <p:ph idx="1"/>
          </p:nvPr>
        </p:nvSpPr>
        <p:spPr/>
        <p:txBody>
          <a:bodyPr>
            <a:normAutofit fontScale="92500" lnSpcReduction="10000"/>
          </a:bodyPr>
          <a:lstStyle/>
          <a:p>
            <a:r>
              <a:rPr lang="en-US" b="1" dirty="0"/>
              <a:t>Statistics</a:t>
            </a:r>
            <a:r>
              <a:rPr lang="en-US" dirty="0"/>
              <a:t> is a branch of mathematics working with data collection, organization, analysis, interpretation and presentation. In applying </a:t>
            </a:r>
            <a:r>
              <a:rPr lang="en-US" b="1" dirty="0"/>
              <a:t>statistics</a:t>
            </a:r>
            <a:r>
              <a:rPr lang="en-US" dirty="0"/>
              <a:t> to a scientific, industrial, or social problem, it is conventional to begin with a </a:t>
            </a:r>
            <a:r>
              <a:rPr lang="en-US" b="1" dirty="0"/>
              <a:t>statistical</a:t>
            </a:r>
            <a:r>
              <a:rPr lang="en-US" dirty="0"/>
              <a:t> population or a </a:t>
            </a:r>
            <a:r>
              <a:rPr lang="en-US" b="1" dirty="0"/>
              <a:t>statistical</a:t>
            </a:r>
            <a:r>
              <a:rPr lang="en-US" dirty="0"/>
              <a:t> model to be studied.</a:t>
            </a:r>
          </a:p>
          <a:p>
            <a:r>
              <a:rPr lang="en-US" dirty="0"/>
              <a:t>Currently it focus on the different techniques to analyze data – humans have the control of the entire process</a:t>
            </a:r>
          </a:p>
        </p:txBody>
      </p:sp>
    </p:spTree>
    <p:extLst>
      <p:ext uri="{BB962C8B-B14F-4D97-AF65-F5344CB8AC3E}">
        <p14:creationId xmlns:p14="http://schemas.microsoft.com/office/powerpoint/2010/main" val="39597872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pPr algn="l"/>
            <a:r>
              <a:rPr lang="en-US" dirty="0"/>
              <a:t>Artificial Intelligence</a:t>
            </a:r>
          </a:p>
        </p:txBody>
      </p:sp>
      <p:sp>
        <p:nvSpPr>
          <p:cNvPr id="3" name="Content Placeholder 2"/>
          <p:cNvSpPr>
            <a:spLocks noGrp="1"/>
          </p:cNvSpPr>
          <p:nvPr>
            <p:ph idx="1"/>
          </p:nvPr>
        </p:nvSpPr>
        <p:spPr/>
        <p:txBody>
          <a:bodyPr/>
          <a:lstStyle/>
          <a:p>
            <a:r>
              <a:rPr lang="en-US" dirty="0"/>
              <a:t>Sometimes called </a:t>
            </a:r>
            <a:r>
              <a:rPr lang="en-US" b="1" dirty="0"/>
              <a:t>machine intelligence</a:t>
            </a:r>
            <a:r>
              <a:rPr lang="en-US" dirty="0"/>
              <a:t>, is intelligence demonstrated by machines, in contrast to the </a:t>
            </a:r>
            <a:r>
              <a:rPr lang="en-US" b="1" dirty="0"/>
              <a:t>natural intelligence</a:t>
            </a:r>
            <a:r>
              <a:rPr lang="en-US" dirty="0"/>
              <a:t> displayed by humans and animals.</a:t>
            </a:r>
          </a:p>
          <a:p>
            <a:r>
              <a:rPr lang="en-US" dirty="0"/>
              <a:t>It’s used to describe machines that mimic "cognitive" functions that humans associate with other human minds, such as "learning" and "problem solving“.</a:t>
            </a:r>
          </a:p>
        </p:txBody>
      </p:sp>
    </p:spTree>
    <p:extLst>
      <p:ext uri="{BB962C8B-B14F-4D97-AF65-F5344CB8AC3E}">
        <p14:creationId xmlns:p14="http://schemas.microsoft.com/office/powerpoint/2010/main" val="1481510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pPr algn="l"/>
            <a:r>
              <a:rPr lang="en-US" dirty="0"/>
              <a:t>Machine Learning</a:t>
            </a:r>
          </a:p>
        </p:txBody>
      </p:sp>
      <p:sp>
        <p:nvSpPr>
          <p:cNvPr id="3" name="Content Placeholder 2"/>
          <p:cNvSpPr>
            <a:spLocks noGrp="1"/>
          </p:cNvSpPr>
          <p:nvPr>
            <p:ph idx="1"/>
          </p:nvPr>
        </p:nvSpPr>
        <p:spPr/>
        <p:txBody>
          <a:bodyPr>
            <a:normAutofit fontScale="92500" lnSpcReduction="20000"/>
          </a:bodyPr>
          <a:lstStyle/>
          <a:p>
            <a:r>
              <a:rPr lang="en-US" dirty="0"/>
              <a:t>Machine learning is a system that can learn from data</a:t>
            </a:r>
          </a:p>
          <a:p>
            <a:pPr lvl="1"/>
            <a:r>
              <a:rPr lang="en-US" dirty="0"/>
              <a:t>Must be trained vs explicit programming of rules</a:t>
            </a:r>
          </a:p>
          <a:p>
            <a:pPr lvl="1"/>
            <a:r>
              <a:rPr lang="en-US" dirty="0"/>
              <a:t>Training may be supervised (we know the labels) or unsupervised (we don’t know the labels)</a:t>
            </a:r>
          </a:p>
          <a:p>
            <a:r>
              <a:rPr lang="en-US" dirty="0"/>
              <a:t>Types of Machine Learning:</a:t>
            </a:r>
          </a:p>
          <a:p>
            <a:pPr lvl="1"/>
            <a:r>
              <a:rPr lang="en-US" dirty="0"/>
              <a:t>Data mining</a:t>
            </a:r>
          </a:p>
          <a:p>
            <a:pPr lvl="1"/>
            <a:r>
              <a:rPr lang="en-US" dirty="0"/>
              <a:t>Clustering</a:t>
            </a:r>
          </a:p>
          <a:p>
            <a:pPr lvl="1"/>
            <a:r>
              <a:rPr lang="en-US" dirty="0"/>
              <a:t>Classification</a:t>
            </a:r>
          </a:p>
          <a:p>
            <a:pPr lvl="1"/>
            <a:r>
              <a:rPr lang="en-US" dirty="0"/>
              <a:t>Association Analysis</a:t>
            </a:r>
          </a:p>
          <a:p>
            <a:pPr lvl="1"/>
            <a:r>
              <a:rPr lang="en-US" dirty="0"/>
              <a:t>Decision Trees</a:t>
            </a:r>
          </a:p>
        </p:txBody>
      </p:sp>
    </p:spTree>
    <p:extLst>
      <p:ext uri="{BB962C8B-B14F-4D97-AF65-F5344CB8AC3E}">
        <p14:creationId xmlns:p14="http://schemas.microsoft.com/office/powerpoint/2010/main" val="2071988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pPr algn="l"/>
            <a:r>
              <a:rPr lang="en-US" dirty="0"/>
              <a:t>Agenda</a:t>
            </a:r>
          </a:p>
        </p:txBody>
      </p:sp>
      <p:sp>
        <p:nvSpPr>
          <p:cNvPr id="3" name="Content Placeholder 2"/>
          <p:cNvSpPr>
            <a:spLocks noGrp="1"/>
          </p:cNvSpPr>
          <p:nvPr>
            <p:ph idx="1"/>
          </p:nvPr>
        </p:nvSpPr>
        <p:spPr/>
        <p:txBody>
          <a:bodyPr/>
          <a:lstStyle/>
          <a:p>
            <a:r>
              <a:rPr lang="en-US" dirty="0"/>
              <a:t>Data Science Tools and Environments</a:t>
            </a:r>
          </a:p>
          <a:p>
            <a:r>
              <a:rPr lang="en-US" dirty="0"/>
              <a:t>Dealing with Data and Visualization</a:t>
            </a:r>
          </a:p>
          <a:p>
            <a:r>
              <a:rPr lang="en-US" dirty="0"/>
              <a:t>Data Science Analytic Techniques</a:t>
            </a:r>
          </a:p>
          <a:p>
            <a:r>
              <a:rPr lang="en-US" dirty="0"/>
              <a:t>Validation and Implementation using Clinical Decision Support (CDS)</a:t>
            </a:r>
          </a:p>
          <a:p>
            <a:r>
              <a:rPr lang="en-US" dirty="0"/>
              <a:t>Examples of Successful Data Science Projects</a:t>
            </a:r>
          </a:p>
          <a:p>
            <a:endParaRPr lang="en-US" dirty="0"/>
          </a:p>
          <a:p>
            <a:endParaRPr lang="en-US" dirty="0"/>
          </a:p>
        </p:txBody>
      </p:sp>
    </p:spTree>
    <p:extLst>
      <p:ext uri="{BB962C8B-B14F-4D97-AF65-F5344CB8AC3E}">
        <p14:creationId xmlns:p14="http://schemas.microsoft.com/office/powerpoint/2010/main" val="959892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lstStyle/>
          <a:p>
            <a:pPr algn="l"/>
            <a:r>
              <a:rPr lang="en-US" dirty="0"/>
              <a:t>What is Data Science?</a:t>
            </a:r>
          </a:p>
        </p:txBody>
      </p:sp>
      <p:sp>
        <p:nvSpPr>
          <p:cNvPr id="3" name="Content Placeholder 2"/>
          <p:cNvSpPr>
            <a:spLocks noGrp="1"/>
          </p:cNvSpPr>
          <p:nvPr>
            <p:ph idx="1"/>
          </p:nvPr>
        </p:nvSpPr>
        <p:spPr/>
        <p:txBody>
          <a:bodyPr>
            <a:normAutofit fontScale="92500" lnSpcReduction="20000"/>
          </a:bodyPr>
          <a:lstStyle/>
          <a:p>
            <a:r>
              <a:rPr lang="en-US" dirty="0"/>
              <a:t>Data Science</a:t>
            </a:r>
          </a:p>
          <a:p>
            <a:pPr lvl="1"/>
            <a:r>
              <a:rPr lang="en-US" dirty="0"/>
              <a:t>The study of the generalizable extraction of knowledge from data</a:t>
            </a:r>
          </a:p>
          <a:p>
            <a:r>
              <a:rPr lang="en-US" dirty="0"/>
              <a:t>Data Scientist</a:t>
            </a:r>
          </a:p>
          <a:p>
            <a:pPr lvl="1"/>
            <a:r>
              <a:rPr lang="en-US" dirty="0"/>
              <a:t>a data analyst living in California</a:t>
            </a:r>
          </a:p>
          <a:p>
            <a:pPr lvl="1"/>
            <a:r>
              <a:rPr lang="en-US" dirty="0"/>
              <a:t>Skills span mathematics, machine learning, artificial intelligence, statistics, databases and optimization along with deep understanding of the craft of problem formulation</a:t>
            </a:r>
          </a:p>
          <a:p>
            <a:pPr marL="0" indent="0">
              <a:buNone/>
            </a:pPr>
            <a:endParaRPr lang="en-US" sz="1900" dirty="0"/>
          </a:p>
          <a:p>
            <a:pPr marL="0" indent="0">
              <a:buNone/>
            </a:pPr>
            <a:endParaRPr lang="en-US" sz="1900" dirty="0"/>
          </a:p>
          <a:p>
            <a:pPr marL="0" indent="0">
              <a:buNone/>
            </a:pPr>
            <a:r>
              <a:rPr lang="en-US" sz="1900" dirty="0"/>
              <a:t>Dhar, V. (2013). </a:t>
            </a:r>
            <a:r>
              <a:rPr lang="en-US" sz="1900" dirty="0">
                <a:hlinkClick r:id="rId3"/>
              </a:rPr>
              <a:t>"Data science and prediction"</a:t>
            </a:r>
            <a:r>
              <a:rPr lang="en-US" sz="1900" dirty="0"/>
              <a:t>. </a:t>
            </a:r>
            <a:r>
              <a:rPr lang="en-US" sz="1900" i="1" dirty="0"/>
              <a:t>Communications of the ACM</a:t>
            </a:r>
            <a:r>
              <a:rPr lang="en-US" sz="1900" dirty="0"/>
              <a:t>. </a:t>
            </a:r>
            <a:r>
              <a:rPr lang="en-US" sz="1900" b="1" dirty="0"/>
              <a:t>56</a:t>
            </a:r>
            <a:r>
              <a:rPr lang="en-US" sz="1900" dirty="0"/>
              <a:t> (12): 64–73. </a:t>
            </a:r>
            <a:r>
              <a:rPr lang="en-US" sz="1900" dirty="0">
                <a:hlinkClick r:id="rId4" tooltip="Digital object identifier"/>
              </a:rPr>
              <a:t>doi</a:t>
            </a:r>
            <a:r>
              <a:rPr lang="en-US" sz="1900" dirty="0"/>
              <a:t>:</a:t>
            </a:r>
            <a:r>
              <a:rPr lang="en-US" sz="1900" dirty="0">
                <a:hlinkClick r:id="rId5"/>
              </a:rPr>
              <a:t>10.1145/2500499</a:t>
            </a:r>
            <a:r>
              <a:rPr lang="en-US" sz="1900" dirty="0"/>
              <a:t>.</a:t>
            </a:r>
          </a:p>
          <a:p>
            <a:pPr lvl="1"/>
            <a:endParaRPr lang="en-US" dirty="0"/>
          </a:p>
          <a:p>
            <a:pPr lvl="1"/>
            <a:endParaRPr lang="en-US" dirty="0"/>
          </a:p>
        </p:txBody>
      </p:sp>
    </p:spTree>
    <p:extLst>
      <p:ext uri="{BB962C8B-B14F-4D97-AF65-F5344CB8AC3E}">
        <p14:creationId xmlns:p14="http://schemas.microsoft.com/office/powerpoint/2010/main" val="130675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pPr algn="l"/>
            <a:r>
              <a:rPr lang="en-US" dirty="0"/>
              <a:t>Big Data</a:t>
            </a:r>
          </a:p>
        </p:txBody>
      </p:sp>
      <p:sp>
        <p:nvSpPr>
          <p:cNvPr id="3" name="Content Placeholder 2"/>
          <p:cNvSpPr>
            <a:spLocks noGrp="1"/>
          </p:cNvSpPr>
          <p:nvPr>
            <p:ph idx="1"/>
          </p:nvPr>
        </p:nvSpPr>
        <p:spPr/>
        <p:txBody>
          <a:bodyPr>
            <a:normAutofit lnSpcReduction="10000"/>
          </a:bodyPr>
          <a:lstStyle/>
          <a:p>
            <a:r>
              <a:rPr lang="en-US" dirty="0"/>
              <a:t>Big Data = 3 V’s (4 V’s?) (5 V’s)</a:t>
            </a:r>
          </a:p>
          <a:p>
            <a:pPr lvl="1"/>
            <a:r>
              <a:rPr lang="en-US" dirty="0"/>
              <a:t>Volume</a:t>
            </a:r>
          </a:p>
          <a:p>
            <a:pPr lvl="2"/>
            <a:r>
              <a:rPr lang="en-US" dirty="0"/>
              <a:t>Large Synoptic Survey Telescope (LSST) = 30TB / night</a:t>
            </a:r>
          </a:p>
          <a:p>
            <a:pPr lvl="2"/>
            <a:r>
              <a:rPr lang="en-US" dirty="0"/>
              <a:t>Large Hadron Collider (LHC) = 1PB / day</a:t>
            </a:r>
          </a:p>
          <a:p>
            <a:pPr lvl="1"/>
            <a:r>
              <a:rPr lang="en-US" dirty="0"/>
              <a:t>Velocity</a:t>
            </a:r>
          </a:p>
          <a:p>
            <a:pPr lvl="2"/>
            <a:r>
              <a:rPr lang="en-US" dirty="0"/>
              <a:t>Twitter = 500M tweets / day</a:t>
            </a:r>
          </a:p>
          <a:p>
            <a:pPr lvl="1"/>
            <a:r>
              <a:rPr lang="en-US" dirty="0"/>
              <a:t>Variety</a:t>
            </a:r>
          </a:p>
          <a:p>
            <a:pPr lvl="2"/>
            <a:r>
              <a:rPr lang="en-US" dirty="0"/>
              <a:t>Structured, unstructured</a:t>
            </a:r>
          </a:p>
          <a:p>
            <a:pPr lvl="2"/>
            <a:r>
              <a:rPr lang="en-US" dirty="0"/>
              <a:t>IoT, mobile, photo, video, audio, </a:t>
            </a:r>
            <a:r>
              <a:rPr lang="en-US" dirty="0" err="1"/>
              <a:t>etc</a:t>
            </a:r>
            <a:endParaRPr lang="en-US" dirty="0"/>
          </a:p>
          <a:p>
            <a:pPr lvl="1"/>
            <a:r>
              <a:rPr lang="en-US" dirty="0"/>
              <a:t>Veracity? Value?</a:t>
            </a:r>
          </a:p>
        </p:txBody>
      </p:sp>
    </p:spTree>
    <p:extLst>
      <p:ext uri="{BB962C8B-B14F-4D97-AF65-F5344CB8AC3E}">
        <p14:creationId xmlns:p14="http://schemas.microsoft.com/office/powerpoint/2010/main" val="3698977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a:bodyPr>
          <a:lstStyle/>
          <a:p>
            <a:pPr algn="l"/>
            <a:r>
              <a:rPr lang="en-US" dirty="0"/>
              <a:t>Big Data</a:t>
            </a:r>
          </a:p>
        </p:txBody>
      </p:sp>
      <p:sp>
        <p:nvSpPr>
          <p:cNvPr id="3" name="Content Placeholder 2"/>
          <p:cNvSpPr>
            <a:spLocks noGrp="1"/>
          </p:cNvSpPr>
          <p:nvPr>
            <p:ph idx="1"/>
          </p:nvPr>
        </p:nvSpPr>
        <p:spPr/>
        <p:txBody>
          <a:bodyPr>
            <a:normAutofit/>
          </a:bodyPr>
          <a:lstStyle/>
          <a:p>
            <a:r>
              <a:rPr lang="en-US" dirty="0"/>
              <a:t>Big data useful for machine learning (ML)</a:t>
            </a:r>
          </a:p>
          <a:p>
            <a:pPr lvl="1"/>
            <a:r>
              <a:rPr lang="en-US" dirty="0"/>
              <a:t>Training and testing data</a:t>
            </a:r>
          </a:p>
          <a:p>
            <a:r>
              <a:rPr lang="en-US" dirty="0"/>
              <a:t>Belief that more data is better</a:t>
            </a:r>
          </a:p>
          <a:p>
            <a:pPr lvl="1"/>
            <a:r>
              <a:rPr lang="en-US" dirty="0"/>
              <a:t>But bad data, biased data leads to incorrect models</a:t>
            </a:r>
          </a:p>
          <a:p>
            <a:pPr lvl="1"/>
            <a:r>
              <a:rPr lang="en-US" dirty="0"/>
              <a:t>Examples: Amazon abandoned its ML recruiting algorithm</a:t>
            </a:r>
          </a:p>
          <a:p>
            <a:pPr lvl="2"/>
            <a:r>
              <a:rPr lang="en-US" dirty="0">
                <a:hlinkClick r:id="rId3"/>
              </a:rPr>
              <a:t>https://www.theguardian.com/technology/2018/oct/10/amazon-hiring-ai-gender-bias-recruiting-engine</a:t>
            </a:r>
            <a:endParaRPr lang="en-US" dirty="0"/>
          </a:p>
        </p:txBody>
      </p:sp>
    </p:spTree>
    <p:extLst>
      <p:ext uri="{BB962C8B-B14F-4D97-AF65-F5344CB8AC3E}">
        <p14:creationId xmlns:p14="http://schemas.microsoft.com/office/powerpoint/2010/main" val="530605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D3200-8CE1-48D4-8171-41A227194619}"/>
              </a:ext>
            </a:extLst>
          </p:cNvPr>
          <p:cNvSpPr>
            <a:spLocks noGrp="1"/>
          </p:cNvSpPr>
          <p:nvPr>
            <p:ph type="title"/>
          </p:nvPr>
        </p:nvSpPr>
        <p:spPr/>
        <p:txBody>
          <a:bodyPr/>
          <a:lstStyle/>
          <a:p>
            <a:r>
              <a:rPr lang="en-US" dirty="0"/>
              <a:t>Big Data Science</a:t>
            </a:r>
          </a:p>
        </p:txBody>
      </p:sp>
      <p:sp>
        <p:nvSpPr>
          <p:cNvPr id="3" name="Content Placeholder 2">
            <a:extLst>
              <a:ext uri="{FF2B5EF4-FFF2-40B4-BE49-F238E27FC236}">
                <a16:creationId xmlns:a16="http://schemas.microsoft.com/office/drawing/2014/main" id="{1F29F8DA-472B-4371-A645-22A2FF62F32B}"/>
              </a:ext>
            </a:extLst>
          </p:cNvPr>
          <p:cNvSpPr>
            <a:spLocks noGrp="1"/>
          </p:cNvSpPr>
          <p:nvPr>
            <p:ph idx="1"/>
          </p:nvPr>
        </p:nvSpPr>
        <p:spPr>
          <a:xfrm>
            <a:off x="609600" y="1524000"/>
            <a:ext cx="7162800" cy="4525963"/>
          </a:xfrm>
        </p:spPr>
        <p:txBody>
          <a:bodyPr>
            <a:normAutofit fontScale="85000" lnSpcReduction="20000"/>
          </a:bodyPr>
          <a:lstStyle/>
          <a:p>
            <a:r>
              <a:rPr lang="en-US" dirty="0"/>
              <a:t>Enormous Success in Many Areas</a:t>
            </a:r>
          </a:p>
          <a:p>
            <a:pPr lvl="1"/>
            <a:r>
              <a:rPr lang="en-US" dirty="0"/>
              <a:t>Introduced new scientific paradigm</a:t>
            </a:r>
          </a:p>
          <a:p>
            <a:pPr lvl="1"/>
            <a:r>
              <a:rPr lang="en-US" dirty="0"/>
              <a:t>Google, Facebook</a:t>
            </a:r>
          </a:p>
          <a:p>
            <a:pPr lvl="1"/>
            <a:endParaRPr lang="en-US" dirty="0"/>
          </a:p>
          <a:p>
            <a:r>
              <a:rPr lang="en-US" dirty="0"/>
              <a:t>EHR adoption enables data science in healthcare </a:t>
            </a:r>
          </a:p>
          <a:p>
            <a:endParaRPr lang="en-US" dirty="0"/>
          </a:p>
          <a:p>
            <a:r>
              <a:rPr lang="en-US" dirty="0"/>
              <a:t>Expectation of data science in healthcare is very high</a:t>
            </a:r>
          </a:p>
          <a:p>
            <a:pPr lvl="1"/>
            <a:r>
              <a:rPr lang="en-US" dirty="0"/>
              <a:t>Precision Medicine</a:t>
            </a:r>
          </a:p>
          <a:p>
            <a:pPr lvl="1"/>
            <a:r>
              <a:rPr lang="en-US" dirty="0"/>
              <a:t>Learning Healthcare Systems</a:t>
            </a:r>
          </a:p>
          <a:p>
            <a:endParaRPr lang="en-US" dirty="0"/>
          </a:p>
        </p:txBody>
      </p:sp>
    </p:spTree>
    <p:extLst>
      <p:ext uri="{BB962C8B-B14F-4D97-AF65-F5344CB8AC3E}">
        <p14:creationId xmlns:p14="http://schemas.microsoft.com/office/powerpoint/2010/main" val="20317287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288"/>
            <a:ext cx="8229600" cy="1143000"/>
          </a:xfrm>
        </p:spPr>
        <p:txBody>
          <a:bodyPr/>
          <a:lstStyle/>
          <a:p>
            <a:r>
              <a:rPr lang="en-US" dirty="0"/>
              <a:t>Data Science in Healthcare</a:t>
            </a:r>
          </a:p>
        </p:txBody>
      </p:sp>
      <p:graphicFrame>
        <p:nvGraphicFramePr>
          <p:cNvPr id="4" name="Table 3"/>
          <p:cNvGraphicFramePr>
            <a:graphicFrameLocks noGrp="1"/>
          </p:cNvGraphicFramePr>
          <p:nvPr>
            <p:extLst/>
          </p:nvPr>
        </p:nvGraphicFramePr>
        <p:xfrm>
          <a:off x="330200" y="1042988"/>
          <a:ext cx="8420100" cy="5193664"/>
        </p:xfrm>
        <a:graphic>
          <a:graphicData uri="http://schemas.openxmlformats.org/drawingml/2006/table">
            <a:tbl>
              <a:tblPr firstRow="1" bandRow="1">
                <a:tableStyleId>{2D5ABB26-0587-4C30-8999-92F81FD0307C}</a:tableStyleId>
              </a:tblPr>
              <a:tblGrid>
                <a:gridCol w="4099430">
                  <a:extLst>
                    <a:ext uri="{9D8B030D-6E8A-4147-A177-3AD203B41FA5}">
                      <a16:colId xmlns:a16="http://schemas.microsoft.com/office/drawing/2014/main" val="20000"/>
                    </a:ext>
                  </a:extLst>
                </a:gridCol>
                <a:gridCol w="4320670">
                  <a:extLst>
                    <a:ext uri="{9D8B030D-6E8A-4147-A177-3AD203B41FA5}">
                      <a16:colId xmlns:a16="http://schemas.microsoft.com/office/drawing/2014/main" val="20001"/>
                    </a:ext>
                  </a:extLst>
                </a:gridCol>
              </a:tblGrid>
              <a:tr h="482747">
                <a:tc>
                  <a:txBody>
                    <a:bodyPr/>
                    <a:lstStyle/>
                    <a:p>
                      <a:pPr algn="l"/>
                      <a:r>
                        <a:rPr lang="en-US" sz="3200" b="0" i="1" dirty="0">
                          <a:solidFill>
                            <a:schemeClr val="accent1">
                              <a:lumMod val="75000"/>
                            </a:schemeClr>
                          </a:solidFill>
                        </a:rPr>
                        <a:t>Typical</a:t>
                      </a:r>
                      <a:r>
                        <a:rPr lang="en-US" sz="3200" b="0" i="1" baseline="0" dirty="0">
                          <a:solidFill>
                            <a:schemeClr val="accent1">
                              <a:lumMod val="75000"/>
                            </a:schemeClr>
                          </a:solidFill>
                        </a:rPr>
                        <a:t> Application</a:t>
                      </a:r>
                      <a:endParaRPr lang="en-US" sz="3200" b="0" i="1" dirty="0">
                        <a:solidFill>
                          <a:schemeClr val="accent1">
                            <a:lumMod val="75000"/>
                          </a:schemeClr>
                        </a:solidFill>
                      </a:endParaRPr>
                    </a:p>
                  </a:txBody>
                  <a:tcPr/>
                </a:tc>
                <a:tc>
                  <a:txBody>
                    <a:bodyPr/>
                    <a:lstStyle/>
                    <a:p>
                      <a:pPr algn="l"/>
                      <a:r>
                        <a:rPr lang="en-US" sz="3200" b="0" i="1" dirty="0">
                          <a:solidFill>
                            <a:schemeClr val="accent1">
                              <a:lumMod val="75000"/>
                            </a:schemeClr>
                          </a:solidFill>
                        </a:rPr>
                        <a:t>Healthcare</a:t>
                      </a:r>
                    </a:p>
                  </a:txBody>
                  <a:tcPr/>
                </a:tc>
                <a:extLst>
                  <a:ext uri="{0D108BD9-81ED-4DB2-BD59-A6C34878D82A}">
                    <a16:rowId xmlns:a16="http://schemas.microsoft.com/office/drawing/2014/main" val="10000"/>
                  </a:ext>
                </a:extLst>
              </a:tr>
              <a:tr h="1413192">
                <a:tc>
                  <a:txBody>
                    <a:bodyPr/>
                    <a:lstStyle/>
                    <a:p>
                      <a:r>
                        <a:rPr lang="en-US" sz="2800" dirty="0"/>
                        <a:t>Very Big Data</a:t>
                      </a:r>
                    </a:p>
                    <a:p>
                      <a:r>
                        <a:rPr lang="en-US" sz="2400" dirty="0"/>
                        <a:t>Google:</a:t>
                      </a:r>
                      <a:r>
                        <a:rPr lang="en-US" sz="2400" baseline="0" dirty="0"/>
                        <a:t> 1 trillion documents</a:t>
                      </a:r>
                      <a:endParaRPr lang="en-US" sz="2400" dirty="0"/>
                    </a:p>
                  </a:txBody>
                  <a:tcPr/>
                </a:tc>
                <a:tc>
                  <a:txBody>
                    <a:bodyPr/>
                    <a:lstStyle/>
                    <a:p>
                      <a:r>
                        <a:rPr lang="en-US" sz="2800" dirty="0"/>
                        <a:t>Medium Data</a:t>
                      </a:r>
                    </a:p>
                    <a:p>
                      <a:r>
                        <a:rPr lang="en-US" sz="2400" dirty="0"/>
                        <a:t>~1</a:t>
                      </a:r>
                      <a:r>
                        <a:rPr lang="en-US" sz="2400" baseline="0" dirty="0"/>
                        <a:t> M </a:t>
                      </a:r>
                      <a:r>
                        <a:rPr lang="en-US" sz="2400" dirty="0"/>
                        <a:t>patients</a:t>
                      </a:r>
                    </a:p>
                    <a:p>
                      <a:r>
                        <a:rPr lang="en-US" sz="2400" dirty="0"/>
                        <a:t>~100</a:t>
                      </a:r>
                      <a:r>
                        <a:rPr lang="en-US" sz="2400" baseline="0" dirty="0"/>
                        <a:t> k patients (REP)</a:t>
                      </a:r>
                      <a:endParaRPr lang="en-US" sz="2400" dirty="0"/>
                    </a:p>
                  </a:txBody>
                  <a:tcPr/>
                </a:tc>
                <a:extLst>
                  <a:ext uri="{0D108BD9-81ED-4DB2-BD59-A6C34878D82A}">
                    <a16:rowId xmlns:a16="http://schemas.microsoft.com/office/drawing/2014/main" val="10001"/>
                  </a:ext>
                </a:extLst>
              </a:tr>
              <a:tr h="1585912">
                <a:tc>
                  <a:txBody>
                    <a:bodyPr/>
                    <a:lstStyle/>
                    <a:p>
                      <a:r>
                        <a:rPr lang="en-US" sz="2800" dirty="0"/>
                        <a:t>Entirely Data Driven</a:t>
                      </a:r>
                    </a:p>
                    <a:p>
                      <a:r>
                        <a:rPr lang="en-US" sz="2400" dirty="0"/>
                        <a:t>No expert knowledge</a:t>
                      </a:r>
                      <a:r>
                        <a:rPr lang="en-US" sz="2400" baseline="0" dirty="0"/>
                        <a:t> needed</a:t>
                      </a:r>
                    </a:p>
                    <a:p>
                      <a:r>
                        <a:rPr lang="en-US" sz="2400" baseline="0" dirty="0"/>
                        <a:t>Minimal risk of </a:t>
                      </a:r>
                      <a:r>
                        <a:rPr lang="en-US" sz="2400" baseline="0" dirty="0" err="1"/>
                        <a:t>overfitting</a:t>
                      </a:r>
                      <a:endParaRPr lang="en-US" sz="2400" dirty="0"/>
                    </a:p>
                  </a:txBody>
                  <a:tcPr/>
                </a:tc>
                <a:tc>
                  <a:txBody>
                    <a:bodyPr/>
                    <a:lstStyle/>
                    <a:p>
                      <a:r>
                        <a:rPr lang="en-US" sz="2800" dirty="0"/>
                        <a:t>Needs Expert</a:t>
                      </a:r>
                      <a:r>
                        <a:rPr lang="en-US" sz="2800" baseline="0" dirty="0"/>
                        <a:t> Knowledge</a:t>
                      </a:r>
                    </a:p>
                    <a:p>
                      <a:r>
                        <a:rPr lang="en-US" sz="2400" baseline="0" dirty="0"/>
                        <a:t>Relationship between drugs, labs and diagnoses</a:t>
                      </a:r>
                      <a:endParaRPr lang="en-US" sz="2400" dirty="0"/>
                    </a:p>
                  </a:txBody>
                  <a:tcPr/>
                </a:tc>
                <a:extLst>
                  <a:ext uri="{0D108BD9-81ED-4DB2-BD59-A6C34878D82A}">
                    <a16:rowId xmlns:a16="http://schemas.microsoft.com/office/drawing/2014/main" val="10002"/>
                  </a:ext>
                </a:extLst>
              </a:tr>
              <a:tr h="1469112">
                <a:tc>
                  <a:txBody>
                    <a:bodyPr/>
                    <a:lstStyle/>
                    <a:p>
                      <a:r>
                        <a:rPr lang="en-US" sz="2800" dirty="0"/>
                        <a:t>Relatively Simple Question</a:t>
                      </a:r>
                    </a:p>
                    <a:p>
                      <a:r>
                        <a:rPr lang="en-US" sz="2400" dirty="0"/>
                        <a:t>Relevance</a:t>
                      </a:r>
                      <a:r>
                        <a:rPr lang="en-US" sz="2400" baseline="0" dirty="0"/>
                        <a:t> of a document</a:t>
                      </a:r>
                      <a:endParaRPr lang="en-US" sz="2400" dirty="0"/>
                    </a:p>
                  </a:txBody>
                  <a:tcPr/>
                </a:tc>
                <a:tc>
                  <a:txBody>
                    <a:bodyPr/>
                    <a:lstStyle/>
                    <a:p>
                      <a:r>
                        <a:rPr lang="en-US" sz="2800" dirty="0"/>
                        <a:t>Complex Questions</a:t>
                      </a:r>
                    </a:p>
                    <a:p>
                      <a:r>
                        <a:rPr lang="en-US" sz="2400" dirty="0"/>
                        <a:t>Confounders</a:t>
                      </a:r>
                    </a:p>
                    <a:p>
                      <a:r>
                        <a:rPr lang="en-US" sz="2400" dirty="0"/>
                        <a:t>Time-</a:t>
                      </a:r>
                      <a:r>
                        <a:rPr lang="en-US" sz="2400" baseline="0" dirty="0"/>
                        <a:t>Dependence</a:t>
                      </a:r>
                    </a:p>
                    <a:p>
                      <a:r>
                        <a:rPr lang="en-US" sz="2400" baseline="0" dirty="0"/>
                        <a:t>Biases</a:t>
                      </a:r>
                      <a:endParaRPr lang="en-US" sz="2400" dirty="0"/>
                    </a:p>
                  </a:txBody>
                  <a:tcPr/>
                </a:tc>
                <a:extLst>
                  <a:ext uri="{0D108BD9-81ED-4DB2-BD59-A6C34878D82A}">
                    <a16:rowId xmlns:a16="http://schemas.microsoft.com/office/drawing/2014/main" val="10003"/>
                  </a:ext>
                </a:extLst>
              </a:tr>
            </a:tbl>
          </a:graphicData>
        </a:graphic>
      </p:graphicFrame>
      <p:sp>
        <p:nvSpPr>
          <p:cNvPr id="5" name="TextBox 4"/>
          <p:cNvSpPr txBox="1"/>
          <p:nvPr/>
        </p:nvSpPr>
        <p:spPr>
          <a:xfrm>
            <a:off x="1956816" y="6225231"/>
            <a:ext cx="5230368" cy="461665"/>
          </a:xfrm>
          <a:prstGeom prst="rect">
            <a:avLst/>
          </a:prstGeom>
          <a:solidFill>
            <a:schemeClr val="bg1"/>
          </a:solidFill>
          <a:ln w="19050">
            <a:solidFill>
              <a:srgbClr val="FF8000"/>
            </a:solidFill>
          </a:ln>
          <a:effectLst>
            <a:outerShdw blurRad="50800" dist="38100" dir="2700000" algn="tl" rotWithShape="0">
              <a:srgbClr val="000000">
                <a:alpha val="43000"/>
              </a:srgbClr>
            </a:outerShdw>
          </a:effectLst>
        </p:spPr>
        <p:txBody>
          <a:bodyPr wrap="none" rtlCol="0">
            <a:spAutoFit/>
          </a:bodyPr>
          <a:lstStyle/>
          <a:p>
            <a:r>
              <a:rPr lang="en-US" sz="2400" dirty="0"/>
              <a:t>  </a:t>
            </a:r>
            <a:r>
              <a:rPr lang="en-US" sz="2400" dirty="0">
                <a:solidFill>
                  <a:srgbClr val="FF8000"/>
                </a:solidFill>
              </a:rPr>
              <a:t>How to incorporate expert knowledge?  </a:t>
            </a:r>
          </a:p>
        </p:txBody>
      </p:sp>
    </p:spTree>
    <p:extLst>
      <p:ext uri="{BB962C8B-B14F-4D97-AF65-F5344CB8AC3E}">
        <p14:creationId xmlns:p14="http://schemas.microsoft.com/office/powerpoint/2010/main" val="151018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F350C-FD65-48CA-8672-BADDA38783F4}"/>
              </a:ext>
            </a:extLst>
          </p:cNvPr>
          <p:cNvSpPr>
            <a:spLocks noGrp="1"/>
          </p:cNvSpPr>
          <p:nvPr>
            <p:ph type="title"/>
          </p:nvPr>
        </p:nvSpPr>
        <p:spPr/>
        <p:txBody>
          <a:bodyPr>
            <a:normAutofit/>
          </a:bodyPr>
          <a:lstStyle/>
          <a:p>
            <a:r>
              <a:rPr lang="en-US" dirty="0"/>
              <a:t>The Current State of Health Data</a:t>
            </a:r>
          </a:p>
        </p:txBody>
      </p:sp>
      <p:sp>
        <p:nvSpPr>
          <p:cNvPr id="5" name="Text Placeholder 4">
            <a:extLst>
              <a:ext uri="{FF2B5EF4-FFF2-40B4-BE49-F238E27FC236}">
                <a16:creationId xmlns:a16="http://schemas.microsoft.com/office/drawing/2014/main" id="{630FE78D-A7C7-40AE-A205-A42907A9CF25}"/>
              </a:ext>
            </a:extLst>
          </p:cNvPr>
          <p:cNvSpPr>
            <a:spLocks noGrp="1"/>
          </p:cNvSpPr>
          <p:nvPr>
            <p:ph type="body" idx="1"/>
          </p:nvPr>
        </p:nvSpPr>
        <p:spPr/>
        <p:txBody>
          <a:bodyPr/>
          <a:lstStyle/>
          <a:p>
            <a:r>
              <a:rPr lang="en-US" dirty="0"/>
              <a:t>The Pros</a:t>
            </a:r>
          </a:p>
        </p:txBody>
      </p:sp>
      <p:sp>
        <p:nvSpPr>
          <p:cNvPr id="6" name="Content Placeholder 5">
            <a:extLst>
              <a:ext uri="{FF2B5EF4-FFF2-40B4-BE49-F238E27FC236}">
                <a16:creationId xmlns:a16="http://schemas.microsoft.com/office/drawing/2014/main" id="{CA8463D9-6F1A-4E8C-B8B1-CCE5881EB863}"/>
              </a:ext>
            </a:extLst>
          </p:cNvPr>
          <p:cNvSpPr>
            <a:spLocks noGrp="1"/>
          </p:cNvSpPr>
          <p:nvPr>
            <p:ph sz="half" idx="2"/>
          </p:nvPr>
        </p:nvSpPr>
        <p:spPr>
          <a:xfrm>
            <a:off x="457200" y="2174875"/>
            <a:ext cx="4040188" cy="3311525"/>
          </a:xfrm>
        </p:spPr>
        <p:txBody>
          <a:bodyPr/>
          <a:lstStyle/>
          <a:p>
            <a:r>
              <a:rPr lang="en-US" dirty="0"/>
              <a:t>Heterogeneity</a:t>
            </a:r>
          </a:p>
          <a:p>
            <a:r>
              <a:rPr lang="en-US" dirty="0"/>
              <a:t>Precision Medicine</a:t>
            </a:r>
          </a:p>
          <a:p>
            <a:r>
              <a:rPr lang="en-US" dirty="0"/>
              <a:t>Longitudinal</a:t>
            </a:r>
          </a:p>
          <a:p>
            <a:r>
              <a:rPr lang="en-US" dirty="0"/>
              <a:t>Test EBP effectiveness</a:t>
            </a:r>
          </a:p>
          <a:p>
            <a:r>
              <a:rPr lang="en-US" dirty="0"/>
              <a:t>Real-world Data</a:t>
            </a:r>
          </a:p>
          <a:p>
            <a:endParaRPr lang="en-US" dirty="0"/>
          </a:p>
          <a:p>
            <a:endParaRPr lang="en-US" dirty="0"/>
          </a:p>
          <a:p>
            <a:endParaRPr lang="en-US" dirty="0"/>
          </a:p>
        </p:txBody>
      </p:sp>
      <p:sp>
        <p:nvSpPr>
          <p:cNvPr id="7" name="Text Placeholder 6">
            <a:extLst>
              <a:ext uri="{FF2B5EF4-FFF2-40B4-BE49-F238E27FC236}">
                <a16:creationId xmlns:a16="http://schemas.microsoft.com/office/drawing/2014/main" id="{359FC457-3518-4F96-A6D5-85B980A6A445}"/>
              </a:ext>
            </a:extLst>
          </p:cNvPr>
          <p:cNvSpPr>
            <a:spLocks noGrp="1"/>
          </p:cNvSpPr>
          <p:nvPr>
            <p:ph type="body" sz="quarter" idx="3"/>
          </p:nvPr>
        </p:nvSpPr>
        <p:spPr/>
        <p:txBody>
          <a:bodyPr/>
          <a:lstStyle/>
          <a:p>
            <a:r>
              <a:rPr lang="en-US" dirty="0"/>
              <a:t>The Cons</a:t>
            </a:r>
          </a:p>
        </p:txBody>
      </p:sp>
      <p:sp>
        <p:nvSpPr>
          <p:cNvPr id="8" name="Content Placeholder 7">
            <a:extLst>
              <a:ext uri="{FF2B5EF4-FFF2-40B4-BE49-F238E27FC236}">
                <a16:creationId xmlns:a16="http://schemas.microsoft.com/office/drawing/2014/main" id="{ECC13CAD-D450-460A-9FA5-51AB182F9CE7}"/>
              </a:ext>
            </a:extLst>
          </p:cNvPr>
          <p:cNvSpPr>
            <a:spLocks noGrp="1"/>
          </p:cNvSpPr>
          <p:nvPr>
            <p:ph sz="quarter" idx="4"/>
          </p:nvPr>
        </p:nvSpPr>
        <p:spPr>
          <a:xfrm>
            <a:off x="4645025" y="2174875"/>
            <a:ext cx="4041775" cy="3311525"/>
          </a:xfrm>
        </p:spPr>
        <p:txBody>
          <a:bodyPr/>
          <a:lstStyle/>
          <a:p>
            <a:r>
              <a:rPr lang="en-US" dirty="0"/>
              <a:t>Incomplete and/or missing data</a:t>
            </a:r>
          </a:p>
          <a:p>
            <a:r>
              <a:rPr lang="en-US" dirty="0"/>
              <a:t>High Demanding for Data Management</a:t>
            </a:r>
          </a:p>
          <a:p>
            <a:r>
              <a:rPr lang="en-US" dirty="0"/>
              <a:t>Computer Power</a:t>
            </a:r>
          </a:p>
          <a:p>
            <a:r>
              <a:rPr lang="en-US" dirty="0"/>
              <a:t>Index Encounters</a:t>
            </a:r>
          </a:p>
          <a:p>
            <a:r>
              <a:rPr lang="en-US" dirty="0"/>
              <a:t>Non-standardization</a:t>
            </a:r>
          </a:p>
        </p:txBody>
      </p:sp>
      <p:sp>
        <p:nvSpPr>
          <p:cNvPr id="9" name="TextBox 8">
            <a:extLst>
              <a:ext uri="{FF2B5EF4-FFF2-40B4-BE49-F238E27FC236}">
                <a16:creationId xmlns:a16="http://schemas.microsoft.com/office/drawing/2014/main" id="{2BD5D70C-8453-4A88-A309-722E38A72D88}"/>
              </a:ext>
            </a:extLst>
          </p:cNvPr>
          <p:cNvSpPr txBox="1"/>
          <p:nvPr/>
        </p:nvSpPr>
        <p:spPr>
          <a:xfrm>
            <a:off x="1905000" y="5516880"/>
            <a:ext cx="5334000" cy="400110"/>
          </a:xfrm>
          <a:prstGeom prst="rect">
            <a:avLst/>
          </a:prstGeom>
          <a:noFill/>
        </p:spPr>
        <p:txBody>
          <a:bodyPr wrap="square" rtlCol="0">
            <a:spAutoFit/>
          </a:bodyPr>
          <a:lstStyle/>
          <a:p>
            <a:pPr algn="ctr"/>
            <a:r>
              <a:rPr lang="en-US" sz="2000" dirty="0">
                <a:solidFill>
                  <a:srgbClr val="FF0000"/>
                </a:solidFill>
              </a:rPr>
              <a:t>Segmented view vs combined view</a:t>
            </a:r>
          </a:p>
        </p:txBody>
      </p:sp>
    </p:spTree>
    <p:extLst>
      <p:ext uri="{BB962C8B-B14F-4D97-AF65-F5344CB8AC3E}">
        <p14:creationId xmlns:p14="http://schemas.microsoft.com/office/powerpoint/2010/main" val="32527705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92162"/>
          </a:xfrm>
        </p:spPr>
        <p:txBody>
          <a:bodyPr>
            <a:normAutofit fontScale="90000"/>
          </a:bodyPr>
          <a:lstStyle/>
          <a:p>
            <a:pPr algn="l"/>
            <a:r>
              <a:rPr lang="en-US" dirty="0"/>
              <a:t>Deep Understanding of the Problem</a:t>
            </a:r>
          </a:p>
        </p:txBody>
      </p:sp>
      <p:sp>
        <p:nvSpPr>
          <p:cNvPr id="3" name="Content Placeholder 2"/>
          <p:cNvSpPr>
            <a:spLocks noGrp="1"/>
          </p:cNvSpPr>
          <p:nvPr>
            <p:ph idx="1"/>
          </p:nvPr>
        </p:nvSpPr>
        <p:spPr/>
        <p:txBody>
          <a:bodyPr/>
          <a:lstStyle/>
          <a:p>
            <a:r>
              <a:rPr lang="en-US" dirty="0"/>
              <a:t>Just using data science techniques only goes so far</a:t>
            </a:r>
          </a:p>
          <a:p>
            <a:r>
              <a:rPr lang="en-US" dirty="0"/>
              <a:t>Subject matter expertise, especially clinical, is necessary</a:t>
            </a:r>
          </a:p>
          <a:p>
            <a:r>
              <a:rPr lang="en-US" dirty="0"/>
              <a:t>How to ask the right questions, especially when using observational data</a:t>
            </a:r>
          </a:p>
        </p:txBody>
      </p:sp>
    </p:spTree>
    <p:extLst>
      <p:ext uri="{BB962C8B-B14F-4D97-AF65-F5344CB8AC3E}">
        <p14:creationId xmlns:p14="http://schemas.microsoft.com/office/powerpoint/2010/main" val="17141494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Applied Clinical Data Science</a:t>
            </a:r>
          </a:p>
        </p:txBody>
      </p:sp>
      <p:sp>
        <p:nvSpPr>
          <p:cNvPr id="3" name="Content Placeholder 2"/>
          <p:cNvSpPr>
            <a:spLocks noGrp="1"/>
          </p:cNvSpPr>
          <p:nvPr>
            <p:ph idx="1"/>
          </p:nvPr>
        </p:nvSpPr>
        <p:spPr>
          <a:xfrm>
            <a:off x="234950" y="1468438"/>
            <a:ext cx="4876800" cy="4525963"/>
          </a:xfrm>
        </p:spPr>
        <p:txBody>
          <a:bodyPr>
            <a:normAutofit lnSpcReduction="10000"/>
          </a:bodyPr>
          <a:lstStyle/>
          <a:p>
            <a:r>
              <a:rPr lang="en-US" dirty="0"/>
              <a:t>Substantially more data than we used to derive our knowledge from</a:t>
            </a:r>
          </a:p>
          <a:p>
            <a:r>
              <a:rPr lang="en-US" dirty="0"/>
              <a:t>Technologies that can manage clinical big data</a:t>
            </a:r>
          </a:p>
          <a:p>
            <a:r>
              <a:rPr lang="en-US" dirty="0"/>
              <a:t>Extract more complex novel knowledge</a:t>
            </a:r>
          </a:p>
          <a:p>
            <a:r>
              <a:rPr lang="en-US" dirty="0"/>
              <a:t>Extract entire new kind of knowledge</a:t>
            </a:r>
          </a:p>
          <a:p>
            <a:pPr lvl="1"/>
            <a:endParaRPr lang="en-US" dirty="0"/>
          </a:p>
          <a:p>
            <a:pPr lvl="1"/>
            <a:endParaRPr lang="en-US" dirty="0"/>
          </a:p>
        </p:txBody>
      </p:sp>
      <p:pic>
        <p:nvPicPr>
          <p:cNvPr id="4" name="Content Placeholder 3">
            <a:extLst>
              <a:ext uri="{FF2B5EF4-FFF2-40B4-BE49-F238E27FC236}">
                <a16:creationId xmlns:a16="http://schemas.microsoft.com/office/drawing/2014/main" id="{37ACF7C5-FAB9-4C70-9D44-611E6CE228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5400" y="1625600"/>
            <a:ext cx="3771900" cy="3295650"/>
          </a:xfrm>
          <a:prstGeom prst="rect">
            <a:avLst/>
          </a:prstGeom>
        </p:spPr>
      </p:pic>
      <p:sp>
        <p:nvSpPr>
          <p:cNvPr id="5" name="TextBox 4">
            <a:extLst>
              <a:ext uri="{FF2B5EF4-FFF2-40B4-BE49-F238E27FC236}">
                <a16:creationId xmlns:a16="http://schemas.microsoft.com/office/drawing/2014/main" id="{45618D33-2739-4E68-AD70-19BA5E52D41A}"/>
              </a:ext>
            </a:extLst>
          </p:cNvPr>
          <p:cNvSpPr txBox="1"/>
          <p:nvPr/>
        </p:nvSpPr>
        <p:spPr>
          <a:xfrm>
            <a:off x="5170170" y="4980801"/>
            <a:ext cx="3733800" cy="553998"/>
          </a:xfrm>
          <a:prstGeom prst="rect">
            <a:avLst/>
          </a:prstGeom>
          <a:noFill/>
        </p:spPr>
        <p:txBody>
          <a:bodyPr wrap="square" rtlCol="0">
            <a:spAutoFit/>
          </a:bodyPr>
          <a:lstStyle/>
          <a:p>
            <a:r>
              <a:rPr lang="en-US" sz="1000" dirty="0"/>
              <a:t>Applied Healthcare Data Science Roadmap based on CRISP-DM best practice decision science approach (Pruinelli &amp; Johnson, 2018)</a:t>
            </a:r>
          </a:p>
        </p:txBody>
      </p:sp>
    </p:spTree>
    <p:extLst>
      <p:ext uri="{BB962C8B-B14F-4D97-AF65-F5344CB8AC3E}">
        <p14:creationId xmlns:p14="http://schemas.microsoft.com/office/powerpoint/2010/main" val="1113870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5672</TotalTime>
  <Words>1007</Words>
  <Application>Microsoft Macintosh PowerPoint</Application>
  <PresentationFormat>On-screen Show (4:3)</PresentationFormat>
  <Paragraphs>140</Paragraphs>
  <Slides>15</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Welcome to Data Science</vt:lpstr>
      <vt:lpstr>What is Data Science?</vt:lpstr>
      <vt:lpstr>Big Data</vt:lpstr>
      <vt:lpstr>Big Data</vt:lpstr>
      <vt:lpstr>Big Data Science</vt:lpstr>
      <vt:lpstr>Data Science in Healthcare</vt:lpstr>
      <vt:lpstr>The Current State of Health Data</vt:lpstr>
      <vt:lpstr>Deep Understanding of the Problem</vt:lpstr>
      <vt:lpstr>Applied Clinical Data Science</vt:lpstr>
      <vt:lpstr>Skills</vt:lpstr>
      <vt:lpstr>PowerPoint Presentation</vt:lpstr>
      <vt:lpstr>Statistics</vt:lpstr>
      <vt:lpstr>Artificial Intelligence</vt:lpstr>
      <vt:lpstr>Machine Learning</vt:lpstr>
      <vt:lpstr>Agenda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dc:title>
  <dc:creator>Brett Stursa</dc:creator>
  <cp:lastModifiedBy>Steve Johnson</cp:lastModifiedBy>
  <cp:revision>52</cp:revision>
  <dcterms:created xsi:type="dcterms:W3CDTF">2014-05-02T13:47:18Z</dcterms:created>
  <dcterms:modified xsi:type="dcterms:W3CDTF">2019-06-04T21:37:24Z</dcterms:modified>
</cp:coreProperties>
</file>

<file path=docProps/thumbnail.jpeg>
</file>